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1049000" cy="8002588"/>
  <p:notesSz cx="7099300" cy="10234613"/>
  <p:embeddedFontLst>
    <p:embeddedFont>
      <p:font typeface="Arial Black" panose="020B0A04020102020204" pitchFamily="34" charset="0"/>
      <p:regular r:id="rId4"/>
      <p:bold r:id="rId5"/>
    </p:embeddedFont>
    <p:embeddedFont>
      <p:font typeface="Quattrocento Sans" panose="020B0502050000020003" pitchFamily="34" charset="0"/>
      <p:regular r:id="rId6"/>
      <p:bold r:id="rId7"/>
      <p:italic r:id="rId8"/>
      <p:boldItalic r:id="rId9"/>
    </p:embeddedFont>
    <p:embeddedFont>
      <p:font typeface="Verdana" panose="020B060403050404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jMsCu8rYAeruvNbizYo7VTJJB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4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presProps" Target="pres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n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8;n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>
            <a:spLocks noGrp="1" noRot="1" noChangeAspect="1"/>
          </p:cNvSpPr>
          <p:nvPr>
            <p:ph type="sldImg" idx="2"/>
          </p:nvPr>
        </p:nvSpPr>
        <p:spPr>
          <a:xfrm>
            <a:off x="0" y="-11164887"/>
            <a:ext cx="0" cy="23868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" name="Google Shape;10;n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68962" cy="4594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77875"/>
            <a:ext cx="5297488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5" name="Google Shape;25;p1:notes"/>
          <p:cNvSpPr/>
          <p:nvPr/>
        </p:nvSpPr>
        <p:spPr>
          <a:xfrm>
            <a:off x="709612" y="4860925"/>
            <a:ext cx="5680200" cy="46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" name="Google Shape;26;p1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69100" cy="45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layout with centered title and subtitle placeholders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700" tIns="54350" rIns="108700" bIns="543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700" tIns="54350" rIns="108700" bIns="5435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7918450" y="7289800"/>
            <a:ext cx="2290762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700" tIns="54350" rIns="108700" bIns="5435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828675" y="531812"/>
            <a:ext cx="9380537" cy="169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700" tIns="54350" rIns="108700" bIns="5435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28675" y="2311400"/>
            <a:ext cx="9380537" cy="5048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700" tIns="54350" rIns="108700" bIns="5435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28675" y="7289800"/>
            <a:ext cx="2300287" cy="5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3775075" y="7289800"/>
            <a:ext cx="3497262" cy="5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7918450" y="7289800"/>
            <a:ext cx="2290762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700" tIns="54350" rIns="108700" bIns="5435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contact@aepprades.or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"/>
          <p:cNvSpPr/>
          <p:nvPr/>
        </p:nvSpPr>
        <p:spPr>
          <a:xfrm>
            <a:off x="-25400" y="2235125"/>
            <a:ext cx="5700715" cy="3140388"/>
          </a:xfrm>
          <a:custGeom>
            <a:avLst/>
            <a:gdLst/>
            <a:ahLst/>
            <a:cxnLst/>
            <a:rect l="l" t="t" r="r" b="b"/>
            <a:pathLst>
              <a:path w="15834" h="8201" extrusionOk="0">
                <a:moveTo>
                  <a:pt x="508" y="7473"/>
                </a:moveTo>
                <a:cubicBezTo>
                  <a:pt x="0" y="5057"/>
                  <a:pt x="1270" y="3556"/>
                  <a:pt x="508" y="1313"/>
                </a:cubicBezTo>
                <a:cubicBezTo>
                  <a:pt x="4671" y="0"/>
                  <a:pt x="8671" y="2000"/>
                  <a:pt x="15071" y="1063"/>
                </a:cubicBezTo>
                <a:cubicBezTo>
                  <a:pt x="15833" y="3142"/>
                  <a:pt x="14606" y="4524"/>
                  <a:pt x="15114" y="7285"/>
                </a:cubicBezTo>
                <a:cubicBezTo>
                  <a:pt x="8671" y="8200"/>
                  <a:pt x="5071" y="6400"/>
                  <a:pt x="508" y="7473"/>
                </a:cubicBezTo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9" name="Google Shape;2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32475" y="182550"/>
            <a:ext cx="1679575" cy="158432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"/>
          <p:cNvSpPr txBox="1"/>
          <p:nvPr/>
        </p:nvSpPr>
        <p:spPr>
          <a:xfrm>
            <a:off x="5832475" y="7146925"/>
            <a:ext cx="5052900" cy="5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Faites-nous parvenir votre adhésion et votre règlement par l’un des membres du bureau ou en les déposant dans la boîte aux lettres de l’AEP  (sous l’escalier menant à la médiathèque) ou lors de la journée des associations.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3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7325" y="30162"/>
            <a:ext cx="1752599" cy="133032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1"/>
          <p:cNvSpPr txBox="1"/>
          <p:nvPr/>
        </p:nvSpPr>
        <p:spPr>
          <a:xfrm>
            <a:off x="968375" y="182550"/>
            <a:ext cx="4572000" cy="8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Black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Association l’Ecole et les Parents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Association apolitique, créée par un collectif de parents pradéens en 1983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"/>
          <p:cNvSpPr txBox="1"/>
          <p:nvPr/>
        </p:nvSpPr>
        <p:spPr>
          <a:xfrm>
            <a:off x="7386637" y="838200"/>
            <a:ext cx="3505200" cy="6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Bulletin d’adhésion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en-US" sz="2000" b="1"/>
              <a:t>3</a:t>
            </a:r>
            <a:r>
              <a:rPr lang="en-US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-202</a:t>
            </a:r>
            <a:r>
              <a:rPr lang="en-US" sz="2000" b="1"/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(Merci de le compléter en MAJUSCULES)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"/>
          <p:cNvSpPr txBox="1"/>
          <p:nvPr/>
        </p:nvSpPr>
        <p:spPr>
          <a:xfrm>
            <a:off x="5903900" y="1782749"/>
            <a:ext cx="4813200" cy="53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Nom/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Prénom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du 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 parents 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adhérents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: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imes New Roman"/>
              <a:buNone/>
            </a:pPr>
            <a:endParaRPr sz="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Courriel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(s) :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Téléphone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				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imes New Roman"/>
              <a:buNone/>
            </a:pPr>
            <a:endParaRPr sz="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Classe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Nom et 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prénom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 enfants :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imes New Roman"/>
              <a:buNone/>
            </a:pPr>
            <a:endParaRPr sz="1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imes New Roman"/>
              <a:buNone/>
            </a:pPr>
            <a:endParaRPr sz="1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imes New Roman"/>
              <a:buNone/>
            </a:pPr>
            <a:endParaRPr sz="12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Times New Roman"/>
              <a:buNone/>
            </a:pPr>
            <a:endParaRPr sz="12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200" b="1" i="1" dirty="0"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200" b="1" i="1" dirty="0"/>
          </a:p>
          <a:p>
            <a:pPr marL="0" lvl="1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b="1" dirty="0">
                <a:solidFill>
                  <a:schemeClr val="dk1"/>
                </a:solidFill>
              </a:rPr>
              <a:t>   </a:t>
            </a:r>
            <a:endParaRPr sz="1200" b="1" i="1" dirty="0"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lang="fr-FR" sz="1200" b="1" i="1" dirty="0"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lang="fr-FR" sz="1200" b="1" i="1" dirty="0"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200" b="1" i="1" dirty="0"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lang="en-US" sz="12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2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Adhésion</a:t>
            </a:r>
            <a:r>
              <a:rPr lang="en-US" sz="12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8€ / </a:t>
            </a:r>
            <a:r>
              <a:rPr lang="en-US" sz="12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famille</a:t>
            </a:r>
            <a:endParaRPr lang="fr-FR" sz="12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0850" marR="0" lvl="1" indent="127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2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Liquide	Chèque n°  </a:t>
            </a:r>
            <a:r>
              <a:rPr lang="fr-FR" sz="12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marL="741362" marR="0" lvl="1" indent="-27622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 </a:t>
            </a:r>
            <a:r>
              <a:rPr lang="en-US" sz="12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souhaite</a:t>
            </a:r>
            <a:r>
              <a:rPr lang="en-US" sz="12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être</a:t>
            </a:r>
            <a:r>
              <a:rPr lang="en-US" sz="12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représentant</a:t>
            </a:r>
            <a:r>
              <a:rPr lang="en-US" sz="12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 parents </a:t>
            </a:r>
            <a:r>
              <a:rPr lang="en-US" sz="12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d’élèves</a:t>
            </a:r>
            <a:endParaRPr sz="12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i="1" dirty="0">
                <a:solidFill>
                  <a:schemeClr val="dk1"/>
                </a:solidFill>
              </a:rPr>
              <a:t>           </a:t>
            </a:r>
            <a:r>
              <a:rPr lang="en-US" sz="12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Oui</a:t>
            </a:r>
            <a:r>
              <a:rPr lang="en-US" sz="12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              Non  </a:t>
            </a:r>
            <a:r>
              <a:rPr lang="en-US" sz="12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1200" b="1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600" b="1" i="1" dirty="0">
              <a:solidFill>
                <a:schemeClr val="dk1"/>
              </a:solidFill>
            </a:endParaRPr>
          </a:p>
          <a:p>
            <a:pPr marL="0" marR="0" lvl="1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1" dirty="0">
              <a:solidFill>
                <a:schemeClr val="dk1"/>
              </a:solidFill>
            </a:endParaRPr>
          </a:p>
        </p:txBody>
      </p:sp>
      <p:sp>
        <p:nvSpPr>
          <p:cNvPr id="35" name="Google Shape;35;p1"/>
          <p:cNvSpPr txBox="1"/>
          <p:nvPr/>
        </p:nvSpPr>
        <p:spPr>
          <a:xfrm>
            <a:off x="36500" y="7469200"/>
            <a:ext cx="52197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Site internet:</a:t>
            </a: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www.aepprades.fr</a:t>
            </a: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Contact: </a:t>
            </a:r>
            <a:r>
              <a:rPr lang="en-US" sz="1200" b="1" i="0" u="sng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contact@aepprades.org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"/>
          <p:cNvSpPr/>
          <p:nvPr/>
        </p:nvSpPr>
        <p:spPr>
          <a:xfrm>
            <a:off x="7559675" y="6274594"/>
            <a:ext cx="144600" cy="144600"/>
          </a:xfrm>
          <a:prstGeom prst="rect">
            <a:avLst/>
          </a:prstGeom>
          <a:noFill/>
          <a:ln w="9525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" name="Google Shape;37;p1"/>
          <p:cNvSpPr/>
          <p:nvPr/>
        </p:nvSpPr>
        <p:spPr>
          <a:xfrm>
            <a:off x="6055486" y="6262929"/>
            <a:ext cx="144600" cy="144600"/>
          </a:xfrm>
          <a:prstGeom prst="rect">
            <a:avLst/>
          </a:prstGeom>
          <a:noFill/>
          <a:ln w="9525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8" name="Google Shape;38;p1"/>
          <p:cNvCxnSpPr/>
          <p:nvPr/>
        </p:nvCxnSpPr>
        <p:spPr>
          <a:xfrm>
            <a:off x="5975350" y="2252411"/>
            <a:ext cx="4824300" cy="1500"/>
          </a:xfrm>
          <a:prstGeom prst="straightConnector1">
            <a:avLst/>
          </a:prstGeom>
          <a:noFill/>
          <a:ln w="9525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" name="Google Shape;39;p1"/>
          <p:cNvCxnSpPr/>
          <p:nvPr/>
        </p:nvCxnSpPr>
        <p:spPr>
          <a:xfrm>
            <a:off x="7039162" y="2868417"/>
            <a:ext cx="3779400" cy="5700"/>
          </a:xfrm>
          <a:prstGeom prst="straightConnector1">
            <a:avLst/>
          </a:prstGeom>
          <a:noFill/>
          <a:ln w="9525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0" name="Google Shape;40;p1"/>
          <p:cNvCxnSpPr/>
          <p:nvPr/>
        </p:nvCxnSpPr>
        <p:spPr>
          <a:xfrm>
            <a:off x="6915912" y="3457782"/>
            <a:ext cx="3903600" cy="1500"/>
          </a:xfrm>
          <a:prstGeom prst="straightConnector1">
            <a:avLst/>
          </a:prstGeom>
          <a:noFill/>
          <a:ln w="9525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" name="Google Shape;41;p1"/>
          <p:cNvCxnSpPr/>
          <p:nvPr/>
        </p:nvCxnSpPr>
        <p:spPr>
          <a:xfrm>
            <a:off x="6915912" y="3781633"/>
            <a:ext cx="3903600" cy="1500"/>
          </a:xfrm>
          <a:prstGeom prst="straightConnector1">
            <a:avLst/>
          </a:prstGeom>
          <a:noFill/>
          <a:ln w="9525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" name="Google Shape;42;p1"/>
          <p:cNvCxnSpPr/>
          <p:nvPr/>
        </p:nvCxnSpPr>
        <p:spPr>
          <a:xfrm>
            <a:off x="6915912" y="4107070"/>
            <a:ext cx="3903600" cy="1500"/>
          </a:xfrm>
          <a:prstGeom prst="straightConnector1">
            <a:avLst/>
          </a:prstGeom>
          <a:noFill/>
          <a:ln w="9525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" name="Google Shape;43;p1"/>
          <p:cNvCxnSpPr/>
          <p:nvPr/>
        </p:nvCxnSpPr>
        <p:spPr>
          <a:xfrm>
            <a:off x="7057162" y="2560423"/>
            <a:ext cx="3743400" cy="1500"/>
          </a:xfrm>
          <a:prstGeom prst="straightConnector1">
            <a:avLst/>
          </a:prstGeom>
          <a:noFill/>
          <a:ln w="9525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1"/>
          <p:cNvSpPr txBox="1"/>
          <p:nvPr/>
        </p:nvSpPr>
        <p:spPr>
          <a:xfrm>
            <a:off x="215113" y="1035150"/>
            <a:ext cx="5219700" cy="11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700"/>
              <a:buFont typeface="Quattrocento Sans"/>
              <a:buNone/>
            </a:pPr>
            <a:r>
              <a:rPr lang="en-US" sz="17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Ensemble, pour le bien-être de nos</a:t>
            </a:r>
            <a:endParaRPr sz="1700" b="1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700"/>
              <a:buFont typeface="Quattrocento Sans"/>
              <a:buNone/>
            </a:pPr>
            <a:r>
              <a:rPr lang="en-US" sz="17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enfants à l'école, dans une démarche constructive,</a:t>
            </a: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conviviale et solidaire</a:t>
            </a:r>
            <a:endParaRPr sz="1700" b="1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700"/>
              <a:buFont typeface="Quattrocento Sans"/>
              <a:buNone/>
            </a:pPr>
            <a:endParaRPr sz="900" b="1" i="0" u="none" strike="noStrike" cap="none">
              <a:solidFill>
                <a:srgbClr val="333333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700"/>
              <a:buFont typeface="Quattrocento Sans"/>
              <a:buNone/>
            </a:pPr>
            <a:endParaRPr sz="300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700"/>
              <a:buFont typeface="Quattrocento Sans"/>
              <a:buNone/>
            </a:pPr>
            <a:r>
              <a:rPr lang="en-US" sz="1900" b="1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Réunion de présentation le</a:t>
            </a:r>
            <a:endParaRPr sz="1900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700"/>
              <a:buFont typeface="Quattrocento Sans"/>
              <a:buNone/>
            </a:pPr>
            <a:r>
              <a:rPr lang="en-US" sz="2000" b="1" u="sng">
                <a:latin typeface="Quattrocento Sans"/>
                <a:ea typeface="Quattrocento Sans"/>
                <a:cs typeface="Quattrocento Sans"/>
                <a:sym typeface="Quattrocento Sans"/>
              </a:rPr>
              <a:t>samedi </a:t>
            </a:r>
            <a:r>
              <a:rPr lang="en-US" sz="2000" b="1" i="0" u="sng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23/09 de 1</a:t>
            </a:r>
            <a:r>
              <a:rPr lang="en-US" sz="2000" b="1" u="sng">
                <a:latin typeface="Quattrocento Sans"/>
                <a:ea typeface="Quattrocento Sans"/>
                <a:cs typeface="Quattrocento Sans"/>
                <a:sym typeface="Quattrocento Sans"/>
              </a:rPr>
              <a:t>0</a:t>
            </a:r>
            <a:r>
              <a:rPr lang="en-US" sz="2000" b="1" i="0" u="sng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</a:t>
            </a:r>
            <a:r>
              <a:rPr lang="en-US" sz="2000" b="1" u="sng">
                <a:latin typeface="Quattrocento Sans"/>
                <a:ea typeface="Quattrocento Sans"/>
                <a:cs typeface="Quattrocento Sans"/>
                <a:sym typeface="Quattrocento Sans"/>
              </a:rPr>
              <a:t>3</a:t>
            </a:r>
            <a:r>
              <a:rPr lang="en-US" sz="2000" b="1" i="0" u="sng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 à </a:t>
            </a:r>
            <a:r>
              <a:rPr lang="en-US" sz="2000" b="1" u="sng">
                <a:latin typeface="Quattrocento Sans"/>
                <a:ea typeface="Quattrocento Sans"/>
                <a:cs typeface="Quattrocento Sans"/>
                <a:sym typeface="Quattrocento Sans"/>
              </a:rPr>
              <a:t>12</a:t>
            </a:r>
            <a:r>
              <a:rPr lang="en-US" sz="2000" b="1" i="0" u="sng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h30</a:t>
            </a:r>
            <a:r>
              <a:rPr lang="en-US" sz="1800" b="1" i="0" u="sng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en-US" sz="11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(cour de l’école élém)</a:t>
            </a:r>
            <a:endParaRPr sz="1100" b="0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5" name="Google Shape;45;p1"/>
          <p:cNvSpPr txBox="1"/>
          <p:nvPr/>
        </p:nvSpPr>
        <p:spPr>
          <a:xfrm>
            <a:off x="8557412" y="381050"/>
            <a:ext cx="1163700" cy="4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 Black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A.E.P.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468425" y="5923025"/>
            <a:ext cx="4731307" cy="1820905"/>
          </a:xfrm>
          <a:custGeom>
            <a:avLst/>
            <a:gdLst/>
            <a:ahLst/>
            <a:cxnLst/>
            <a:rect l="l" t="t" r="r" b="b"/>
            <a:pathLst>
              <a:path w="12698" h="5351" extrusionOk="0">
                <a:moveTo>
                  <a:pt x="400" y="4377"/>
                </a:moveTo>
                <a:cubicBezTo>
                  <a:pt x="0" y="2977"/>
                  <a:pt x="1097" y="2016"/>
                  <a:pt x="497" y="716"/>
                </a:cubicBezTo>
                <a:cubicBezTo>
                  <a:pt x="6000" y="0"/>
                  <a:pt x="6897" y="1016"/>
                  <a:pt x="12097" y="716"/>
                </a:cubicBezTo>
                <a:cubicBezTo>
                  <a:pt x="12697" y="1921"/>
                  <a:pt x="11600" y="2577"/>
                  <a:pt x="12000" y="4177"/>
                </a:cubicBezTo>
                <a:cubicBezTo>
                  <a:pt x="6467" y="5350"/>
                  <a:pt x="5600" y="3577"/>
                  <a:pt x="400" y="4377"/>
                </a:cubicBezTo>
              </a:path>
            </a:pathLst>
          </a:custGeom>
          <a:solidFill>
            <a:srgbClr val="E6E6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" name="Google Shape;47;p1"/>
          <p:cNvSpPr txBox="1"/>
          <p:nvPr/>
        </p:nvSpPr>
        <p:spPr>
          <a:xfrm>
            <a:off x="1171625" y="6204050"/>
            <a:ext cx="3743400" cy="11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Quattrocento Sans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Pourquoi adhérer ?</a:t>
            </a:r>
            <a:endParaRPr sz="1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Quattrocento Sans"/>
              <a:buNone/>
            </a:pPr>
            <a:r>
              <a:rPr lang="en-US"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- pour être informé des différents projets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Quattrocento Sans"/>
              <a:buNone/>
            </a:pPr>
            <a:r>
              <a:rPr lang="en-US"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- pour apporter vos idées et donner vos avis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Quattrocento Sans"/>
              <a:buNone/>
            </a:pPr>
            <a:r>
              <a:rPr lang="en-US"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- pour nous aider à mettre en place des actions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Quattrocento Sans"/>
              <a:buNone/>
            </a:pPr>
            <a:r>
              <a:rPr lang="en-US"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- pour donner du poids à nos/vos demandes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 txBox="1"/>
          <p:nvPr/>
        </p:nvSpPr>
        <p:spPr>
          <a:xfrm>
            <a:off x="1926424" y="2651862"/>
            <a:ext cx="18717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Verdana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Nos actions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227975" y="5148450"/>
            <a:ext cx="5052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1600"/>
              <a:buFont typeface="Verdana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Nos sources de financement</a:t>
            </a:r>
            <a:endParaRPr sz="1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Adhésions, vide-grenier, buvettes, vente de torchons, crêpes, pop corn, sapins et autres suggestions de la part des adhérents !</a:t>
            </a:r>
            <a:endParaRPr sz="1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2816375" y="3016325"/>
            <a:ext cx="2671500" cy="10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Organiser des évènements festifs </a:t>
            </a:r>
            <a:endParaRPr sz="1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Fête des Enfants (depuis plus de 10 ans), Kids'grenier, Téléthon</a:t>
            </a:r>
            <a:endParaRPr sz="1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289463" y="4221100"/>
            <a:ext cx="4929900" cy="10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Soutenir les projets pédagogiques</a:t>
            </a:r>
            <a:r>
              <a:rPr lang="en-US" sz="1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par l'achat de matériel (ex : périodiques, vélos), le financement de spectacles ou d'intervenants extérieurs, l’aide aux classes transplantées</a:t>
            </a:r>
            <a:endParaRPr sz="1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227076" y="3060663"/>
            <a:ext cx="2589300" cy="10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Représenter les parents</a:t>
            </a:r>
            <a:endParaRPr sz="13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aux Conseils d'Écoles, réunions du Projet Éducatif du Territoire, auprès de la Mairie (projet nouvelle école), de l'Inspection d'Académie</a:t>
            </a:r>
            <a:endParaRPr sz="14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53" name="Google Shape;53;p1"/>
          <p:cNvCxnSpPr/>
          <p:nvPr/>
        </p:nvCxnSpPr>
        <p:spPr>
          <a:xfrm>
            <a:off x="6050725" y="3457782"/>
            <a:ext cx="700200" cy="1500"/>
          </a:xfrm>
          <a:prstGeom prst="straightConnector1">
            <a:avLst/>
          </a:prstGeom>
          <a:noFill/>
          <a:ln w="9525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4" name="Google Shape;54;p1"/>
          <p:cNvCxnSpPr/>
          <p:nvPr/>
        </p:nvCxnSpPr>
        <p:spPr>
          <a:xfrm>
            <a:off x="6050725" y="3781633"/>
            <a:ext cx="700200" cy="1500"/>
          </a:xfrm>
          <a:prstGeom prst="straightConnector1">
            <a:avLst/>
          </a:prstGeom>
          <a:noFill/>
          <a:ln w="9525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5" name="Google Shape;55;p1"/>
          <p:cNvCxnSpPr/>
          <p:nvPr/>
        </p:nvCxnSpPr>
        <p:spPr>
          <a:xfrm>
            <a:off x="6050725" y="4107070"/>
            <a:ext cx="700200" cy="1500"/>
          </a:xfrm>
          <a:prstGeom prst="straightConnector1">
            <a:avLst/>
          </a:prstGeom>
          <a:noFill/>
          <a:ln w="9525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6" name="Google Shape;56;p1"/>
          <p:cNvSpPr/>
          <p:nvPr/>
        </p:nvSpPr>
        <p:spPr>
          <a:xfrm>
            <a:off x="7559675" y="6897382"/>
            <a:ext cx="144600" cy="144600"/>
          </a:xfrm>
          <a:prstGeom prst="rect">
            <a:avLst/>
          </a:prstGeom>
          <a:noFill/>
          <a:ln w="9525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6053795" y="6913914"/>
            <a:ext cx="144600" cy="144600"/>
          </a:xfrm>
          <a:prstGeom prst="rect">
            <a:avLst/>
          </a:prstGeom>
          <a:noFill/>
          <a:ln w="9525" cap="sq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8893927" y="4274121"/>
            <a:ext cx="2005800" cy="5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Possibilité</a:t>
            </a:r>
            <a:r>
              <a:rPr lang="en-US" dirty="0"/>
              <a:t> </a:t>
            </a:r>
            <a:r>
              <a:rPr lang="en-US" dirty="0" err="1"/>
              <a:t>d’adhérer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ligne</a:t>
            </a:r>
            <a:r>
              <a:rPr lang="en-US" dirty="0"/>
              <a:t>!</a:t>
            </a:r>
            <a:endParaRPr dirty="0"/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746C6700-1A15-80B9-4049-81A1D0DFDB47}"/>
              </a:ext>
            </a:extLst>
          </p:cNvPr>
          <p:cNvSpPr/>
          <p:nvPr/>
        </p:nvSpPr>
        <p:spPr>
          <a:xfrm>
            <a:off x="6112843" y="4642012"/>
            <a:ext cx="2166550" cy="841957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algn="ctr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b="1" dirty="0">
                <a:solidFill>
                  <a:schemeClr val="dk1"/>
                </a:solidFill>
              </a:rPr>
              <a:t>Nous </a:t>
            </a:r>
            <a:r>
              <a:rPr lang="en-US" b="1" dirty="0" err="1">
                <a:solidFill>
                  <a:schemeClr val="dk1"/>
                </a:solidFill>
              </a:rPr>
              <a:t>cherchons</a:t>
            </a:r>
            <a:r>
              <a:rPr lang="en-US" b="1" dirty="0">
                <a:solidFill>
                  <a:schemeClr val="dk1"/>
                </a:solidFill>
              </a:rPr>
              <a:t> des </a:t>
            </a:r>
            <a:r>
              <a:rPr lang="en-US" b="1" dirty="0" err="1">
                <a:solidFill>
                  <a:schemeClr val="dk1"/>
                </a:solidFill>
              </a:rPr>
              <a:t>bénévoles</a:t>
            </a:r>
            <a:r>
              <a:rPr lang="en-US" b="1" dirty="0">
                <a:solidFill>
                  <a:schemeClr val="dk1"/>
                </a:solidFill>
              </a:rPr>
              <a:t> !</a:t>
            </a:r>
          </a:p>
        </p:txBody>
      </p:sp>
      <p:pic>
        <p:nvPicPr>
          <p:cNvPr id="5" name="Image 4" descr="Une image contenant motif, carré, art, Symétrie&#10;&#10;Description générée automatiquement">
            <a:extLst>
              <a:ext uri="{FF2B5EF4-FFF2-40B4-BE49-F238E27FC236}">
                <a16:creationId xmlns:a16="http://schemas.microsoft.com/office/drawing/2014/main" id="{7E961A7B-24AF-0FD1-5A58-3F5A8D2A4F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53575" y="4772786"/>
            <a:ext cx="1611011" cy="16110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Personnalisé</PresentationFormat>
  <Paragraphs>50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Quattrocento Sans</vt:lpstr>
      <vt:lpstr>Arial</vt:lpstr>
      <vt:lpstr>Arial Black</vt:lpstr>
      <vt:lpstr>Verdana</vt:lpstr>
      <vt:lpstr>Times New Roman</vt:lpstr>
      <vt:lpstr>POI_THEME_TEMPLATE_DESIGN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Marion Combre</cp:lastModifiedBy>
  <cp:revision>1</cp:revision>
  <dcterms:modified xsi:type="dcterms:W3CDTF">2023-08-29T20:41:54Z</dcterms:modified>
</cp:coreProperties>
</file>